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56" r:id="rId3"/>
    <p:sldId id="273" r:id="rId4"/>
    <p:sldId id="258" r:id="rId5"/>
    <p:sldId id="280" r:id="rId6"/>
    <p:sldId id="277" r:id="rId7"/>
    <p:sldId id="261" r:id="rId8"/>
    <p:sldId id="265" r:id="rId9"/>
    <p:sldId id="266" r:id="rId10"/>
    <p:sldId id="278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1CB95-2577-4356-92A4-4A654654DE9F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CE7AB-D14C-45F9-AE52-CEDB0F684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E7AB-D14C-45F9-AE52-CEDB0F684CE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E7AB-D14C-45F9-AE52-CEDB0F684CE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E7AB-D14C-45F9-AE52-CEDB0F684CE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E7AB-D14C-45F9-AE52-CEDB0F684CE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E7AB-D14C-45F9-AE52-CEDB0F684C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E7AB-D14C-45F9-AE52-CEDB0F684CE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E7AB-D14C-45F9-AE52-CEDB0F684CE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E7AB-D14C-45F9-AE52-CEDB0F684CE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E5D5B9-EA52-4590-83D7-C68F8BD94BF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E7AB-D14C-45F9-AE52-CEDB0F684CE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E7AB-D14C-45F9-AE52-CEDB0F684CE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E7AB-D14C-45F9-AE52-CEDB0F684CE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70EE-824F-4B43-881D-4D68D1087535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0A7C-2FB5-405C-8502-02613658B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70EE-824F-4B43-881D-4D68D1087535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0A7C-2FB5-405C-8502-02613658B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70EE-824F-4B43-881D-4D68D1087535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0A7C-2FB5-405C-8502-02613658B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70EE-824F-4B43-881D-4D68D1087535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0A7C-2FB5-405C-8502-02613658B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70EE-824F-4B43-881D-4D68D1087535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0A7C-2FB5-405C-8502-02613658B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70EE-824F-4B43-881D-4D68D1087535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0A7C-2FB5-405C-8502-02613658B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70EE-824F-4B43-881D-4D68D1087535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0A7C-2FB5-405C-8502-02613658B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70EE-824F-4B43-881D-4D68D1087535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0A7C-2FB5-405C-8502-02613658B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70EE-824F-4B43-881D-4D68D1087535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0A7C-2FB5-405C-8502-02613658B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70EE-824F-4B43-881D-4D68D1087535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0A7C-2FB5-405C-8502-02613658B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70EE-824F-4B43-881D-4D68D1087535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0A7C-2FB5-405C-8502-02613658B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70EE-824F-4B43-881D-4D68D1087535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40A7C-2FB5-405C-8502-02613658B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905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Utilization Of Mine Tailings To Produce Eco-friendly Bricks Through </a:t>
            </a:r>
            <a:r>
              <a:rPr lang="en-US" sz="3600" b="1" dirty="0" err="1" smtClean="0"/>
              <a:t>Geopolymerization</a:t>
            </a:r>
            <a:endParaRPr lang="en-US" sz="3600" b="1" dirty="0"/>
          </a:p>
        </p:txBody>
      </p:sp>
      <p:pic>
        <p:nvPicPr>
          <p:cNvPr id="4" name="Content Placeholder 3" descr="UA_ Block A -AZ_CMYK.eps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5257800"/>
            <a:ext cx="914400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" y="2209800"/>
            <a:ext cx="8001000" cy="317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21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Annual Arizona Space Grant Consortium Symposium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</a:rPr>
              <a:t>The University of Arizona, Tucson, Arizona</a:t>
            </a:r>
          </a:p>
          <a:p>
            <a:pPr algn="ctr">
              <a:lnSpc>
                <a:spcPct val="90000"/>
              </a:lnSpc>
            </a:pPr>
            <a:r>
              <a:rPr lang="en-US" sz="2400" b="1" dirty="0" smtClean="0"/>
              <a:t>April 21, 2012</a:t>
            </a:r>
          </a:p>
          <a:p>
            <a:pPr algn="ctr">
              <a:lnSpc>
                <a:spcPct val="9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</a:rPr>
              <a:t>Mark Gregory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</a:rPr>
              <a:t>Mentor: Dr. </a:t>
            </a:r>
            <a:r>
              <a:rPr lang="en-US" sz="2400" b="1" dirty="0" err="1" smtClean="0">
                <a:solidFill>
                  <a:schemeClr val="tx1"/>
                </a:solidFill>
              </a:rPr>
              <a:t>Lianyang</a:t>
            </a:r>
            <a:r>
              <a:rPr lang="en-US" sz="2400" b="1" dirty="0" smtClean="0">
                <a:solidFill>
                  <a:schemeClr val="tx1"/>
                </a:solidFill>
              </a:rPr>
              <a:t> Zhang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</a:rPr>
              <a:t>Graduate Students: </a:t>
            </a:r>
            <a:r>
              <a:rPr lang="en-US" sz="2400" b="1" dirty="0" err="1" smtClean="0">
                <a:solidFill>
                  <a:schemeClr val="tx1"/>
                </a:solidFill>
              </a:rPr>
              <a:t>Saeed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Ahmari</a:t>
            </a:r>
            <a:r>
              <a:rPr lang="en-US" sz="2400" b="1" dirty="0" smtClean="0"/>
              <a:t> and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Rui</a:t>
            </a:r>
            <a:r>
              <a:rPr lang="en-US" sz="2400" b="1" dirty="0" smtClean="0">
                <a:solidFill>
                  <a:schemeClr val="tx1"/>
                </a:solidFill>
              </a:rPr>
              <a:t> Chen</a:t>
            </a:r>
          </a:p>
          <a:p>
            <a:pPr algn="ctr"/>
            <a:endParaRPr lang="en-US" sz="2400" dirty="0"/>
          </a:p>
        </p:txBody>
      </p:sp>
      <p:sp>
        <p:nvSpPr>
          <p:cNvPr id="6" name="Flowchart: Process 5"/>
          <p:cNvSpPr/>
          <p:nvPr/>
        </p:nvSpPr>
        <p:spPr>
          <a:xfrm>
            <a:off x="228600" y="228600"/>
            <a:ext cx="8686800" cy="6400800"/>
          </a:xfrm>
          <a:prstGeom prst="flowChartProcess">
            <a:avLst/>
          </a:prstGeom>
          <a:noFill/>
          <a:ln w="139700" cap="rnd" cmpd="tri">
            <a:gradFill flip="none" rotWithShape="1">
              <a:gsLst>
                <a:gs pos="0">
                  <a:srgbClr val="00B050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2700000" scaled="0"/>
              <a:tileRect/>
            </a:gradFill>
            <a:bevel/>
          </a:ln>
          <a:effectLst>
            <a:outerShdw blurRad="508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3369" y="5257800"/>
            <a:ext cx="9572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5257800"/>
            <a:ext cx="914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762000"/>
          <a:ext cx="7315196" cy="5662261"/>
        </p:xfrm>
        <a:graphic>
          <a:graphicData uri="http://schemas.openxmlformats.org/drawingml/2006/table">
            <a:tbl>
              <a:tblPr/>
              <a:tblGrid>
                <a:gridCol w="1730102"/>
                <a:gridCol w="1103085"/>
                <a:gridCol w="1103085"/>
                <a:gridCol w="963748"/>
                <a:gridCol w="1043580"/>
                <a:gridCol w="814248"/>
                <a:gridCol w="557348"/>
              </a:tblGrid>
              <a:tr h="901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Title of specification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ASTM Designation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Type/Grade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Minimum UCS (</a:t>
                      </a:r>
                      <a:r>
                        <a:rPr lang="en-US" sz="1600" b="1" dirty="0" err="1">
                          <a:latin typeface="Calibri"/>
                          <a:ea typeface="Calibri"/>
                          <a:cs typeface="Times New Roman"/>
                        </a:rPr>
                        <a:t>MPa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Maximum water absorption (%)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Abrasion Index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098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Structural clay load bearing wall tile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C34-03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LBX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9.6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16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 NA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LBX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4.8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16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NA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LB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6.8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25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NA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LB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4.8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25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NA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098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Building brick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C62-10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SW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20.7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17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NA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MW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17.2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22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NA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NW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10.3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No limit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NA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93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Solid masonry unit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C126-99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Vertical coring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20.7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 NA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NA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9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Horizontal coring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13.8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 NA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NA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09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Facing  brick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C216-07a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SW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20.7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NA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MW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17.2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22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NA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426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Pedestrian and light traffic paving brick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C902-07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SX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55.2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8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Type I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0.11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MX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20.7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14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Type II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0.25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NX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20.7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No limit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Type III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0.50 </a:t>
                      </a:r>
                    </a:p>
                  </a:txBody>
                  <a:tcPr marL="36770" marR="36770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5410200"/>
            <a:ext cx="449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286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ASTM strength specifications </a:t>
            </a:r>
            <a:endParaRPr lang="en-US" sz="3200" dirty="0"/>
          </a:p>
        </p:txBody>
      </p:sp>
      <p:sp>
        <p:nvSpPr>
          <p:cNvPr id="8" name="Flowchart: Process 7"/>
          <p:cNvSpPr/>
          <p:nvPr/>
        </p:nvSpPr>
        <p:spPr>
          <a:xfrm>
            <a:off x="228600" y="228600"/>
            <a:ext cx="8686800" cy="6400800"/>
          </a:xfrm>
          <a:prstGeom prst="flowChartProcess">
            <a:avLst/>
          </a:prstGeom>
          <a:noFill/>
          <a:ln w="139700" cap="rnd" cmpd="tri">
            <a:gradFill flip="none" rotWithShape="1">
              <a:gsLst>
                <a:gs pos="0">
                  <a:srgbClr val="00B050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2700000" scaled="0"/>
              <a:tileRect/>
            </a:gradFill>
            <a:bevel/>
          </a:ln>
          <a:effectLst>
            <a:outerShdw blurRad="508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Eco-Friendly Brick Process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228600" y="228600"/>
            <a:ext cx="8686800" cy="6400800"/>
          </a:xfrm>
          <a:prstGeom prst="flowChartProcess">
            <a:avLst/>
          </a:prstGeom>
          <a:noFill/>
          <a:ln w="139700" cap="rnd" cmpd="tri">
            <a:gradFill flip="none" rotWithShape="1">
              <a:gsLst>
                <a:gs pos="0">
                  <a:srgbClr val="00B050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2700000" scaled="0"/>
              <a:tileRect/>
            </a:gradFill>
            <a:bevel/>
          </a:ln>
          <a:effectLst>
            <a:outerShdw blurRad="508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grpSp>
        <p:nvGrpSpPr>
          <p:cNvPr id="5" name="Content Placeholder 4"/>
          <p:cNvGrpSpPr>
            <a:grpSpLocks noGrp="1"/>
          </p:cNvGrpSpPr>
          <p:nvPr>
            <p:ph idx="1"/>
          </p:nvPr>
        </p:nvGrpSpPr>
        <p:grpSpPr>
          <a:xfrm>
            <a:off x="457200" y="1600200"/>
            <a:ext cx="4724400" cy="4525963"/>
            <a:chOff x="685800" y="1690048"/>
            <a:chExt cx="5105400" cy="3960128"/>
          </a:xfrm>
        </p:grpSpPr>
        <p:pic>
          <p:nvPicPr>
            <p:cNvPr id="6" name="Picture 5" descr="The-process-of-brick-making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1828800"/>
              <a:ext cx="5040184" cy="3821376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4343400" y="1690048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410200" y="3200400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219200" y="4572000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895600" y="4572000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5791200" y="1371600"/>
            <a:ext cx="28956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Mixing with alkaline solution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99160" y="2514600"/>
            <a:ext cx="28956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Extrusion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04848" y="3657600"/>
            <a:ext cx="28956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Curing in oven at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90 °C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1200" y="4724400"/>
            <a:ext cx="28956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Packaging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91200" y="5791200"/>
            <a:ext cx="2895600" cy="680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Delivery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086600" y="21336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7086600" y="32766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7086600" y="43434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086600" y="54102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09600" y="1752600"/>
            <a:ext cx="1066800" cy="1371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33400" y="1752600"/>
            <a:ext cx="1143000" cy="1371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33600" y="1905000"/>
            <a:ext cx="1066800" cy="1371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057400" y="1905000"/>
            <a:ext cx="1143000" cy="1371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19200" y="3505200"/>
            <a:ext cx="1066800" cy="1371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143000" y="3505200"/>
            <a:ext cx="1143000" cy="1371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19099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err="1" smtClean="0"/>
              <a:t>Geopolymerization</a:t>
            </a:r>
            <a:r>
              <a:rPr lang="en-US" dirty="0" smtClean="0"/>
              <a:t> is a relatively new technique that can be applied to recycle industrial wastes such as mine </a:t>
            </a:r>
            <a:r>
              <a:rPr lang="en-US" dirty="0" smtClean="0"/>
              <a:t>tailings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Eco- friendly bricks reduces the need for natural resources and greenhouse gases</a:t>
            </a:r>
            <a:endParaRPr lang="en-US" dirty="0" smtClean="0"/>
          </a:p>
          <a:p>
            <a:r>
              <a:rPr lang="en-US" dirty="0" smtClean="0"/>
              <a:t>The produced eco-friendly bricks  exceed ASTM requirements for most of the designated </a:t>
            </a:r>
            <a:r>
              <a:rPr lang="en-US" dirty="0" smtClean="0"/>
              <a:t>applications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228600" y="228600"/>
            <a:ext cx="8686800" cy="6400800"/>
          </a:xfrm>
          <a:prstGeom prst="flowChartProcess">
            <a:avLst/>
          </a:prstGeom>
          <a:noFill/>
          <a:ln w="139700" cap="rnd" cmpd="tri">
            <a:gradFill flip="none" rotWithShape="1">
              <a:gsLst>
                <a:gs pos="0">
                  <a:srgbClr val="00B050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2700000" scaled="0"/>
              <a:tileRect/>
            </a:gradFill>
            <a:bevel/>
          </a:ln>
          <a:effectLst>
            <a:outerShdw blurRad="508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5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257800"/>
            <a:ext cx="838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3369" y="5257800"/>
            <a:ext cx="9572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 descr="UA_ Block A -AZ_CMYK.eps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52578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05000"/>
            <a:ext cx="6400800" cy="3200400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4200" dirty="0">
                <a:solidFill>
                  <a:schemeClr val="tx1"/>
                </a:solidFill>
              </a:rPr>
              <a:t>INTRODUCTION</a:t>
            </a:r>
          </a:p>
          <a:p>
            <a:pPr algn="l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4200" dirty="0" smtClean="0">
                <a:solidFill>
                  <a:schemeClr val="tx1"/>
                </a:solidFill>
              </a:rPr>
              <a:t>ECO-FRIENDLY GEOPOLYMER BRICK</a:t>
            </a:r>
            <a:endParaRPr lang="en-US" sz="4200" dirty="0">
              <a:solidFill>
                <a:schemeClr val="tx1"/>
              </a:solidFill>
            </a:endParaRPr>
          </a:p>
          <a:p>
            <a:pPr algn="l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4200" dirty="0" smtClean="0">
                <a:solidFill>
                  <a:schemeClr val="tx1"/>
                </a:solidFill>
              </a:rPr>
              <a:t>EXPERIMENTAL RESULTS</a:t>
            </a:r>
            <a:endParaRPr lang="en-US" sz="4200" dirty="0">
              <a:solidFill>
                <a:schemeClr val="tx1"/>
              </a:solidFill>
            </a:endParaRPr>
          </a:p>
          <a:p>
            <a:pPr algn="l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4200" dirty="0" smtClean="0">
                <a:solidFill>
                  <a:schemeClr val="tx1"/>
                </a:solidFill>
              </a:rPr>
              <a:t>CONCLUSIONS</a:t>
            </a:r>
            <a:endParaRPr lang="en-US" sz="42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228600" y="228600"/>
            <a:ext cx="8686800" cy="6400800"/>
          </a:xfrm>
          <a:prstGeom prst="flowChartProcess">
            <a:avLst/>
          </a:prstGeom>
          <a:noFill/>
          <a:ln w="139700" cap="rnd" cmpd="tri">
            <a:gradFill flip="none" rotWithShape="1">
              <a:gsLst>
                <a:gs pos="0">
                  <a:srgbClr val="00B050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2700000" scaled="0"/>
              <a:tileRect/>
            </a:gradFill>
            <a:bevel/>
          </a:ln>
          <a:effectLst>
            <a:outerShdw blurRad="508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smtClean="0"/>
              <a:t>Storage of Mine Tailings</a:t>
            </a:r>
            <a:endParaRPr lang="en-US" sz="3600" dirty="0"/>
          </a:p>
        </p:txBody>
      </p:sp>
      <p:sp>
        <p:nvSpPr>
          <p:cNvPr id="5" name="Flowchart: Process 4"/>
          <p:cNvSpPr/>
          <p:nvPr/>
        </p:nvSpPr>
        <p:spPr>
          <a:xfrm>
            <a:off x="228600" y="228600"/>
            <a:ext cx="8686800" cy="6400800"/>
          </a:xfrm>
          <a:prstGeom prst="flowChartProcess">
            <a:avLst/>
          </a:prstGeom>
          <a:noFill/>
          <a:ln w="139700" cap="rnd" cmpd="tri">
            <a:gradFill flip="none" rotWithShape="1">
              <a:gsLst>
                <a:gs pos="0">
                  <a:srgbClr val="00B050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2700000" scaled="0"/>
              <a:tileRect/>
            </a:gradFill>
            <a:bevel/>
          </a:ln>
          <a:effectLst>
            <a:outerShdw blurRad="508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0" y="1371600"/>
            <a:ext cx="7391400" cy="3200400"/>
            <a:chOff x="381000" y="1828800"/>
            <a:chExt cx="7025640" cy="3200400"/>
          </a:xfrm>
          <a:effectLst>
            <a:outerShdw blurRad="342900" dist="50800" dir="5400000" sx="89000" sy="89000" algn="ctr" rotWithShape="0">
              <a:srgbClr val="000000"/>
            </a:outerShdw>
          </a:effectLst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4800" y="1828800"/>
              <a:ext cx="329184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04800" dist="50800" dir="5400000" algn="ctr" rotWithShape="0">
                <a:srgbClr val="000000">
                  <a:alpha val="43137"/>
                </a:srgbClr>
              </a:outerShdw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1828800"/>
              <a:ext cx="3291840" cy="3157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609600" y="4648201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FreeportMcMoran</a:t>
            </a:r>
            <a:r>
              <a:rPr lang="en-US" sz="1600" dirty="0" smtClean="0"/>
              <a:t>- The Rod Plant Globe, Arizona (Globe Miami Times, Summer 2008 )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6482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Kemess</a:t>
            </a:r>
            <a:r>
              <a:rPr lang="en-US" sz="1600" dirty="0" smtClean="0"/>
              <a:t> Mine Tailing Dam  in Canada</a:t>
            </a:r>
            <a:endParaRPr lang="en-US" sz="1600" dirty="0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81000" y="5257800"/>
            <a:ext cx="828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dirty="0">
                <a:latin typeface="+mn-lt"/>
              </a:rPr>
              <a:t>Tailings are fine grained waste materials that are produced by crushing, screening, or mineral processing operations on mining materials (</a:t>
            </a:r>
            <a:r>
              <a:rPr lang="en-US" sz="2400" dirty="0" err="1">
                <a:latin typeface="+mn-lt"/>
              </a:rPr>
              <a:t>Drechsler</a:t>
            </a:r>
            <a:r>
              <a:rPr lang="en-US" sz="2400" dirty="0">
                <a:latin typeface="+mn-lt"/>
              </a:rPr>
              <a:t> and Graham 2005).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Storing Mine Tailings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Large areas of land is required</a:t>
            </a:r>
          </a:p>
          <a:p>
            <a:r>
              <a:rPr lang="en-US" dirty="0" smtClean="0"/>
              <a:t>Tailing dams are susceptible to failure</a:t>
            </a:r>
          </a:p>
          <a:p>
            <a:r>
              <a:rPr lang="en-US" dirty="0" smtClean="0"/>
              <a:t>Costly construction and maintenance</a:t>
            </a:r>
          </a:p>
          <a:p>
            <a:r>
              <a:rPr lang="en-US" dirty="0" smtClean="0"/>
              <a:t>Blowing </a:t>
            </a:r>
            <a:r>
              <a:rPr lang="en-US" dirty="0" smtClean="0"/>
              <a:t>wind </a:t>
            </a:r>
            <a:r>
              <a:rPr lang="en-US" dirty="0" smtClean="0"/>
              <a:t>causes dust generation</a:t>
            </a:r>
          </a:p>
          <a:p>
            <a:pPr algn="justLow">
              <a:spcAft>
                <a:spcPts val="1200"/>
              </a:spcAft>
            </a:pPr>
            <a:r>
              <a:rPr lang="en-US" dirty="0" smtClean="0"/>
              <a:t>Mine tailings contain heavy metals and sulfides, which may generate acid mine drainage and contaminate underground water</a:t>
            </a:r>
          </a:p>
          <a:p>
            <a:pPr algn="justLow">
              <a:spcAft>
                <a:spcPts val="1200"/>
              </a:spcAft>
              <a:buNone/>
            </a:pPr>
            <a:r>
              <a:rPr lang="en-US" dirty="0" smtClean="0">
                <a:sym typeface="Wingdings" pitchFamily="2" charset="2"/>
              </a:rPr>
              <a:t>A good way to address these problems is to stabilize MT and use them as construction material</a:t>
            </a:r>
            <a:endParaRPr lang="en-US" dirty="0" smtClean="0"/>
          </a:p>
          <a:p>
            <a:pPr algn="justLow">
              <a:spcAft>
                <a:spcPts val="1200"/>
              </a:spcAft>
            </a:pPr>
            <a:endParaRPr lang="en-US" dirty="0" smtClean="0"/>
          </a:p>
          <a:p>
            <a:pPr algn="justLow">
              <a:spcAft>
                <a:spcPts val="1200"/>
              </a:spcAft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228600" y="228600"/>
            <a:ext cx="8686800" cy="6400800"/>
          </a:xfrm>
          <a:prstGeom prst="flowChartProcess">
            <a:avLst/>
          </a:prstGeom>
          <a:noFill/>
          <a:ln w="139700" cap="rnd" cmpd="tri">
            <a:gradFill flip="none" rotWithShape="1">
              <a:gsLst>
                <a:gs pos="0">
                  <a:srgbClr val="00B050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2700000" scaled="0"/>
              <a:tileRect/>
            </a:gradFill>
            <a:bevel/>
          </a:ln>
          <a:effectLst>
            <a:outerShdw blurRad="508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Mine Tailing Brick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Feasibility studies have shown that copper mine tailing are an excellent material for brick</a:t>
            </a:r>
          </a:p>
          <a:p>
            <a:endParaRPr lang="en-US" dirty="0" smtClean="0"/>
          </a:p>
          <a:p>
            <a:r>
              <a:rPr lang="en-US" dirty="0" smtClean="0"/>
              <a:t>Ordinary Portland cement  (OPC) is used as binder </a:t>
            </a:r>
          </a:p>
          <a:p>
            <a:endParaRPr lang="en-US" dirty="0" smtClean="0"/>
          </a:p>
          <a:p>
            <a:r>
              <a:rPr lang="en-US" dirty="0" smtClean="0"/>
              <a:t>750</a:t>
            </a:r>
            <a:r>
              <a:rPr lang="en-US" baseline="30000" dirty="0" smtClean="0"/>
              <a:t>o</a:t>
            </a:r>
            <a:r>
              <a:rPr lang="en-US" dirty="0" smtClean="0"/>
              <a:t>C plus kiln firing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228600" y="228600"/>
            <a:ext cx="8686800" cy="6400800"/>
          </a:xfrm>
          <a:prstGeom prst="flowChartProcess">
            <a:avLst/>
          </a:prstGeom>
          <a:noFill/>
          <a:ln w="139700" cap="rnd" cmpd="tri">
            <a:gradFill flip="none" rotWithShape="1">
              <a:gsLst>
                <a:gs pos="0">
                  <a:srgbClr val="00B050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2700000" scaled="0"/>
              <a:tileRect/>
            </a:gradFill>
            <a:bevel/>
          </a:ln>
          <a:effectLst>
            <a:outerShdw blurRad="508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8" y="188913"/>
            <a:ext cx="7543800" cy="1439862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000" dirty="0" smtClean="0"/>
              <a:t>Disadvantages of OPC-Based Stabilization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4116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Poor immobilization of the contaminants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Low acid resistance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Disadvantages related to production of OPC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High energy usage and raw material consumption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endParaRPr lang="en-US" sz="5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Greenhouse gases emission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228600" y="228600"/>
            <a:ext cx="8686800" cy="6400800"/>
          </a:xfrm>
          <a:prstGeom prst="flowChartProcess">
            <a:avLst/>
          </a:prstGeom>
          <a:noFill/>
          <a:ln w="139700" cap="rnd" cmpd="tri">
            <a:gradFill flip="none" rotWithShape="1">
              <a:gsLst>
                <a:gs pos="0">
                  <a:srgbClr val="00B050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2700000" scaled="0"/>
              <a:tileRect/>
            </a:gradFill>
            <a:bevel/>
          </a:ln>
          <a:effectLst>
            <a:outerShdw blurRad="508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Geopolymerization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Definition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Geopolymerization</a:t>
            </a:r>
            <a:r>
              <a:rPr lang="en-US" sz="2400" dirty="0" smtClean="0"/>
              <a:t> is the process of obtaining a polymeric structure from </a:t>
            </a:r>
            <a:r>
              <a:rPr lang="en-US" sz="2400" dirty="0" err="1" smtClean="0"/>
              <a:t>aluminate</a:t>
            </a:r>
            <a:r>
              <a:rPr lang="en-US" sz="2400" dirty="0" smtClean="0"/>
              <a:t> and silicate containing material. This is achieved by dissolving the solid material into an alkaline (mostly </a:t>
            </a:r>
            <a:r>
              <a:rPr lang="en-US" sz="2400" dirty="0" err="1" smtClean="0"/>
              <a:t>NaOH</a:t>
            </a:r>
            <a:r>
              <a:rPr lang="en-US" sz="2400" dirty="0" smtClean="0"/>
              <a:t>/Na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SiO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 solution (Deventer et al. 2006).</a:t>
            </a:r>
            <a:r>
              <a:rPr lang="en-US" sz="2400" b="1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52" y="4220717"/>
            <a:ext cx="1475847" cy="14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Sodium_hydrox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191000"/>
            <a:ext cx="1660772" cy="14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290" y="4220717"/>
            <a:ext cx="1518700" cy="14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517" y="4220717"/>
            <a:ext cx="1738177" cy="14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3886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Mine Tailings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2200" y="3886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Alkaline (NAOH)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4724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118677" y="4724598"/>
            <a:ext cx="26982" cy="319929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980019" y="4872322"/>
            <a:ext cx="320037" cy="2448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405858" y="4729076"/>
            <a:ext cx="26982" cy="319929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4267200" y="4876800"/>
            <a:ext cx="320037" cy="2448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324600" y="4953000"/>
            <a:ext cx="320037" cy="45719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6324600" y="4800599"/>
            <a:ext cx="320037" cy="45719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48200" y="388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886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Geopolymer</a:t>
            </a:r>
            <a:r>
              <a:rPr lang="en-US" dirty="0" smtClean="0"/>
              <a:t> Paste</a:t>
            </a:r>
            <a:endParaRPr lang="en-US" dirty="0"/>
          </a:p>
        </p:txBody>
      </p:sp>
      <p:sp>
        <p:nvSpPr>
          <p:cNvPr id="24" name="Flowchart: Process 23"/>
          <p:cNvSpPr/>
          <p:nvPr/>
        </p:nvSpPr>
        <p:spPr>
          <a:xfrm>
            <a:off x="228600" y="228600"/>
            <a:ext cx="8686800" cy="6400800"/>
          </a:xfrm>
          <a:prstGeom prst="flowChartProcess">
            <a:avLst/>
          </a:prstGeom>
          <a:noFill/>
          <a:ln w="139700" cap="rnd" cmpd="tri">
            <a:gradFill flip="none" rotWithShape="1">
              <a:gsLst>
                <a:gs pos="0">
                  <a:srgbClr val="00B050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2700000" scaled="0"/>
              <a:tileRect/>
            </a:gradFill>
            <a:bevel/>
          </a:ln>
          <a:effectLst>
            <a:outerShdw blurRad="508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228600" y="228600"/>
            <a:ext cx="8686800" cy="6400800"/>
          </a:xfrm>
          <a:prstGeom prst="flowChartProcess">
            <a:avLst/>
          </a:prstGeom>
          <a:noFill/>
          <a:ln w="139700" cap="rnd" cmpd="tri">
            <a:gradFill flip="none" rotWithShape="1">
              <a:gsLst>
                <a:gs pos="0">
                  <a:srgbClr val="00B050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2700000" scaled="0"/>
              <a:tileRect/>
            </a:gradFill>
            <a:bevel/>
          </a:ln>
          <a:effectLst>
            <a:outerShdw blurRad="508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48200" y="1371600"/>
          <a:ext cx="4114800" cy="3434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</a:tblGrid>
              <a:tr h="417426">
                <a:tc gridSpan="2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4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Chemical</a:t>
                      </a:r>
                      <a:r>
                        <a:rPr lang="en-US" sz="1600" baseline="0" dirty="0" smtClean="0"/>
                        <a:t> compound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Weight 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4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SiO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64.8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4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baseline="0" dirty="0" smtClean="0"/>
                        <a:t>O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7.08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4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baseline="0" dirty="0" smtClean="0"/>
                        <a:t>O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4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CaO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7.52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4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MgO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4.06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4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baseline="0" dirty="0" smtClean="0"/>
                        <a:t>O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3.26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4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4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baseline="0" dirty="0" smtClean="0"/>
                        <a:t>O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Chemical composition of mine tailings acquired from Mission Mine Operation of ASARCO LLC in Tucson, AZ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5" descr="MT_000_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258726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62400"/>
            <a:ext cx="4021138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r>
              <a:rPr lang="en-US" dirty="0" smtClean="0"/>
              <a:t>Strength test results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228600" y="228600"/>
            <a:ext cx="8686800" cy="6400800"/>
          </a:xfrm>
          <a:prstGeom prst="flowChartProcess">
            <a:avLst/>
          </a:prstGeom>
          <a:noFill/>
          <a:ln w="139700" cap="rnd" cmpd="tri">
            <a:gradFill flip="none" rotWithShape="1">
              <a:gsLst>
                <a:gs pos="0">
                  <a:srgbClr val="00B050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2700000" scaled="0"/>
              <a:tileRect/>
            </a:gradFill>
            <a:bevel/>
          </a:ln>
          <a:effectLst>
            <a:outerShdw blurRad="508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3300" y="1076222"/>
            <a:ext cx="6437401" cy="501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90600" y="6096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UCS vs. forming pressure, 15 M </a:t>
            </a:r>
            <a:r>
              <a:rPr lang="en-US" dirty="0" err="1" smtClean="0"/>
              <a:t>NaOH</a:t>
            </a:r>
            <a:r>
              <a:rPr lang="en-US" dirty="0" smtClean="0"/>
              <a:t> and cured at 90</a:t>
            </a:r>
            <a:r>
              <a:rPr lang="en-US" baseline="30000" dirty="0" smtClean="0"/>
              <a:t>o</a:t>
            </a:r>
            <a:r>
              <a:rPr lang="en-US" dirty="0" smtClean="0"/>
              <a:t>C for 7 days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476</Words>
  <Application>Microsoft Office PowerPoint</Application>
  <PresentationFormat>On-screen Show (4:3)</PresentationFormat>
  <Paragraphs>170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Utilization Of Mine Tailings To Produce Eco-friendly Bricks Through Geopolymerization</vt:lpstr>
      <vt:lpstr>Table of Contents</vt:lpstr>
      <vt:lpstr>Introduction  Storage of Mine Tailings</vt:lpstr>
      <vt:lpstr>Challenges in Storing Mine Tailings</vt:lpstr>
      <vt:lpstr>Typical Mine Tailing Brick</vt:lpstr>
      <vt:lpstr>Disadvantages of OPC-Based Stabilization</vt:lpstr>
      <vt:lpstr>Geopolymerization  Definition </vt:lpstr>
      <vt:lpstr>Chemical composition of mine tailings acquired from Mission Mine Operation of ASARCO LLC in Tucson, AZ </vt:lpstr>
      <vt:lpstr>Strength test results</vt:lpstr>
      <vt:lpstr>Slide 10</vt:lpstr>
      <vt:lpstr>Eco-Friendly Brick Process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of Contect</dc:title>
  <dc:creator>mark</dc:creator>
  <cp:lastModifiedBy>mark</cp:lastModifiedBy>
  <cp:revision>75</cp:revision>
  <dcterms:created xsi:type="dcterms:W3CDTF">2012-04-05T18:24:23Z</dcterms:created>
  <dcterms:modified xsi:type="dcterms:W3CDTF">2012-04-11T22:28:33Z</dcterms:modified>
</cp:coreProperties>
</file>